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7" r:id="rId4"/>
    <p:sldId id="286" r:id="rId5"/>
    <p:sldId id="285" r:id="rId6"/>
    <p:sldId id="259" r:id="rId7"/>
    <p:sldId id="263" r:id="rId8"/>
    <p:sldId id="274" r:id="rId9"/>
    <p:sldId id="260" r:id="rId10"/>
    <p:sldId id="261" r:id="rId11"/>
    <p:sldId id="268" r:id="rId12"/>
    <p:sldId id="265" r:id="rId13"/>
    <p:sldId id="262" r:id="rId14"/>
    <p:sldId id="275" r:id="rId15"/>
    <p:sldId id="269" r:id="rId16"/>
    <p:sldId id="271" r:id="rId17"/>
    <p:sldId id="272" r:id="rId18"/>
    <p:sldId id="277" r:id="rId19"/>
    <p:sldId id="270" r:id="rId20"/>
    <p:sldId id="266" r:id="rId21"/>
    <p:sldId id="280" r:id="rId22"/>
    <p:sldId id="279" r:id="rId23"/>
    <p:sldId id="283" r:id="rId24"/>
    <p:sldId id="281" r:id="rId25"/>
    <p:sldId id="282" r:id="rId26"/>
    <p:sldId id="276" r:id="rId27"/>
    <p:sldId id="278" r:id="rId28"/>
    <p:sldId id="27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/>
    <p:restoredTop sz="94685"/>
  </p:normalViewPr>
  <p:slideViewPr>
    <p:cSldViewPr>
      <p:cViewPr varScale="1">
        <p:scale>
          <a:sx n="110" d="100"/>
          <a:sy n="110" d="100"/>
        </p:scale>
        <p:origin x="165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96" d="100"/>
          <a:sy n="196" d="100"/>
        </p:scale>
        <p:origin x="-7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559E5-AD6A-48A4-B241-A63744B3636D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AD8B6-F02B-4886-B618-94A9DDE54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2655BAE9-45F7-4BAF-9F14-8FDB033B189E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5FA7362E-3597-4E13-ADCF-CEB4F34CDF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8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1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2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2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5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4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7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2655BAE9-45F7-4BAF-9F14-8FDB033B189E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5FA7362E-3597-4E13-ADCF-CEB4F34CDF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9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asan.shinyapps.io/pkrshiny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san.shinyapps.io/pkrshin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sancpt.github.io/book-nc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NonCompart" TargetMode="External"/><Relationship Id="rId2" Type="http://schemas.openxmlformats.org/officeDocument/2006/relationships/hyperlink" Target="https://cran.r-project.org/package=nc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hyperlink" Target="mailto:shan@catholic.ac.kr" TargetMode="External"/><Relationship Id="rId4" Type="http://schemas.openxmlformats.org/officeDocument/2006/relationships/hyperlink" Target="https://cran.r-project.org/package=pk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ran.r-project.org/package=NonCompar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제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회 제약산업 종사자를 위한 워크숍</a:t>
            </a:r>
            <a:br>
              <a:rPr lang="en-US" altLang="ko-KR" dirty="0"/>
            </a:br>
            <a:r>
              <a:rPr lang="en-US" altLang="ko-KR" dirty="0"/>
              <a:t>R</a:t>
            </a:r>
            <a:r>
              <a:rPr lang="ko-KR" altLang="en-US" dirty="0"/>
              <a:t>을 사용한 </a:t>
            </a:r>
            <a:r>
              <a:rPr lang="ko-KR" altLang="en-US" dirty="0" err="1"/>
              <a:t>비구획분석</a:t>
            </a:r>
            <a:r>
              <a:rPr lang="ko-KR" altLang="en-US" dirty="0"/>
              <a:t> </a:t>
            </a:r>
            <a:r>
              <a:rPr lang="en-US" altLang="ko-KR" dirty="0"/>
              <a:t>(NCA)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67993"/>
            <a:ext cx="6400800" cy="1752600"/>
          </a:xfrm>
        </p:spPr>
        <p:txBody>
          <a:bodyPr/>
          <a:lstStyle/>
          <a:p>
            <a:r>
              <a:rPr lang="ko-KR" altLang="en-US" dirty="0"/>
              <a:t>가톨릭대학교 약리학교실</a:t>
            </a:r>
            <a:br>
              <a:rPr lang="en-US" altLang="ko-KR" dirty="0"/>
            </a:br>
            <a:r>
              <a:rPr lang="ko-KR" altLang="en-US" dirty="0"/>
              <a:t>한성필</a:t>
            </a:r>
            <a:r>
              <a:rPr lang="en-US" altLang="ko-KR" dirty="0"/>
              <a:t> M.D, </a:t>
            </a:r>
            <a:r>
              <a:rPr lang="en-US" altLang="ko-KR" dirty="0" err="1"/>
              <a:t>Ph.D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6FF684E-0D57-4569-AADB-56EFBC41ECA0}"/>
              </a:ext>
            </a:extLst>
          </p:cNvPr>
          <p:cNvSpPr txBox="1">
            <a:spLocks/>
          </p:cNvSpPr>
          <p:nvPr/>
        </p:nvSpPr>
        <p:spPr>
          <a:xfrm>
            <a:off x="1411560" y="4730601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다운로드</a:t>
            </a:r>
            <a:r>
              <a:rPr lang="en-US" altLang="ko-KR" dirty="0"/>
              <a:t>: bit.ly/</a:t>
            </a:r>
            <a:r>
              <a:rPr lang="en-US" altLang="ko-KR" dirty="0" err="1"/>
              <a:t>shan-pkpd</a:t>
            </a:r>
            <a:endParaRPr lang="en-US" altLang="ko-KR" dirty="0"/>
          </a:p>
          <a:p>
            <a:r>
              <a:rPr lang="ko-KR" altLang="en-US" dirty="0"/>
              <a:t>앱</a:t>
            </a:r>
            <a:r>
              <a:rPr lang="en-US" altLang="ko-KR" dirty="0"/>
              <a:t>: asan.shinyapps.io/</a:t>
            </a:r>
            <a:r>
              <a:rPr lang="en-US" altLang="ko-KR" dirty="0" err="1"/>
              <a:t>pkrshiny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21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07604"/>
            <a:ext cx="5101797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91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/>
          <a:lstStyle/>
          <a:p>
            <a:r>
              <a:rPr lang="en-US" altLang="ko-KR" dirty="0" err="1"/>
              <a:t>NonCompart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1559223"/>
            <a:ext cx="6400800" cy="1752600"/>
          </a:xfrm>
        </p:spPr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분석의 계산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37397"/>
            <a:ext cx="6649133" cy="44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6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tblNCA</a:t>
            </a:r>
            <a:r>
              <a:rPr lang="en-US" altLang="ko-KR" dirty="0"/>
              <a:t>(): </a:t>
            </a:r>
            <a:r>
              <a:rPr lang="ko-KR" altLang="en-US" dirty="0"/>
              <a:t>전체 대상자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15342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784976" cy="403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635896" y="2132856"/>
            <a:ext cx="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0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sNCA</a:t>
            </a:r>
            <a:r>
              <a:rPr lang="en-US" altLang="ko-KR" dirty="0"/>
              <a:t>(): </a:t>
            </a:r>
            <a:r>
              <a:rPr lang="ko-KR" altLang="en-US" dirty="0" err="1"/>
              <a:t>한명만</a:t>
            </a:r>
            <a:r>
              <a:rPr lang="ko-KR" altLang="en-US" dirty="0"/>
              <a:t>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61" y="1251198"/>
            <a:ext cx="4686143" cy="28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1108" y="2471980"/>
            <a:ext cx="3494868" cy="2297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645976" y="1772816"/>
            <a:ext cx="776385" cy="15121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98" y="4221088"/>
            <a:ext cx="319234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5004048" y="5157192"/>
            <a:ext cx="79208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199681" y="206127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2905" y="2069024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57081" y="251072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31776" y="3374757"/>
            <a:ext cx="4715360" cy="79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0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파라메터의</a:t>
            </a:r>
            <a:r>
              <a:rPr lang="ko-KR" altLang="en-US" dirty="0"/>
              <a:t> 의미를 </a:t>
            </a:r>
            <a:r>
              <a:rPr lang="ko-KR" altLang="en-US" dirty="0" err="1"/>
              <a:t>알고싶으면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3"/>
          <a:stretch/>
        </p:blipFill>
        <p:spPr bwMode="auto">
          <a:xfrm>
            <a:off x="3059831" y="1499766"/>
            <a:ext cx="4708322" cy="300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9766"/>
            <a:ext cx="2200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797152"/>
            <a:ext cx="12450787" cy="245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282494" y="4903128"/>
            <a:ext cx="714390" cy="34917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23728" y="1690266"/>
            <a:ext cx="93610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59831" y="43408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4777" y="6444044"/>
            <a:ext cx="6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3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보고서 작성</a:t>
            </a:r>
          </a:p>
        </p:txBody>
      </p:sp>
    </p:spTree>
    <p:extLst>
      <p:ext uri="{BB962C8B-B14F-4D97-AF65-F5344CB8AC3E}">
        <p14:creationId xmlns:p14="http://schemas.microsoft.com/office/powerpoint/2010/main" val="244130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보고서를 통해 다른 사람</a:t>
            </a:r>
            <a:r>
              <a:rPr lang="en-US" altLang="ko-KR" dirty="0"/>
              <a:t>/</a:t>
            </a:r>
            <a:r>
              <a:rPr lang="ko-KR" altLang="en-US" dirty="0"/>
              <a:t>기관과 정보 공유</a:t>
            </a:r>
            <a:endParaRPr lang="en-US" altLang="ko-KR" dirty="0"/>
          </a:p>
          <a:p>
            <a:r>
              <a:rPr lang="en-US" altLang="ko-KR" dirty="0"/>
              <a:t>pdf, rtf, text </a:t>
            </a:r>
            <a:r>
              <a:rPr lang="ko-KR" altLang="en-US" dirty="0"/>
              <a:t>형식 지원</a:t>
            </a:r>
            <a:endParaRPr lang="en-US" altLang="ko-KR" dirty="0"/>
          </a:p>
        </p:txBody>
      </p:sp>
      <p:sp>
        <p:nvSpPr>
          <p:cNvPr id="4" name="AutoShape 2" descr="p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00" name="Picture 8" descr="pdf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1" y="27809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tf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8"/>
          <a:stretch/>
        </p:blipFill>
        <p:spPr bwMode="auto">
          <a:xfrm>
            <a:off x="3227016" y="2924944"/>
            <a:ext cx="247497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xt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49" y="2924944"/>
            <a:ext cx="2340075" cy="23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7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txtNCA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8112" y="2204864"/>
            <a:ext cx="7308304" cy="4557144"/>
            <a:chOff x="0" y="1124744"/>
            <a:chExt cx="11741323" cy="7321384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674"/>
            <a:stretch/>
          </p:blipFill>
          <p:spPr bwMode="auto">
            <a:xfrm>
              <a:off x="0" y="1124744"/>
              <a:ext cx="5945187" cy="6460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44"/>
            <a:stretch/>
          </p:blipFill>
          <p:spPr bwMode="auto">
            <a:xfrm>
              <a:off x="5796136" y="1130491"/>
              <a:ext cx="5945187" cy="7315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7" y="1268760"/>
            <a:ext cx="775493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55976" y="1659285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1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pdfNCA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12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2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355976" y="1947317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2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시각화</a:t>
            </a:r>
            <a:r>
              <a:rPr lang="en-US" altLang="ko-KR" dirty="0"/>
              <a:t> &amp; SDTM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87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사용하여 비구획분석을 수행할 수 있도록 안내할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프로그래밍</a:t>
            </a:r>
            <a:r>
              <a:rPr lang="en-US" altLang="ko-KR" dirty="0"/>
              <a:t>..?)</a:t>
            </a:r>
          </a:p>
          <a:p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929BA97-A9CC-A948-AD69-B294E3A7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3739852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0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plotPK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65362"/>
            <a:ext cx="6402387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약동학 파라메터와 함께 표시되는 농도-시간 그림 (선형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7272"/>
            <a:ext cx="4248072" cy="42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7544" y="2311485"/>
            <a:ext cx="3189199" cy="4151908"/>
            <a:chOff x="14649" y="2103512"/>
            <a:chExt cx="3932448" cy="5119518"/>
          </a:xfrm>
        </p:grpSpPr>
        <p:pic>
          <p:nvPicPr>
            <p:cNvPr id="10244" name="Picture 4" descr="평균 약동학 파라메터와 그룹 농도-시간 그림 (선형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9" y="2103512"/>
              <a:ext cx="3932448" cy="26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평균 약동학 파라메터와 그룹 평균 농도-시간 그림 (로그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4509120"/>
              <a:ext cx="3392388" cy="271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 flipH="1">
            <a:off x="3235664" y="2103512"/>
            <a:ext cx="688264" cy="6882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35664" y="2103512"/>
            <a:ext cx="688264" cy="31256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23928" y="2103512"/>
            <a:ext cx="648072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9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5840" y="6224"/>
            <a:ext cx="7772400" cy="1470025"/>
          </a:xfrm>
        </p:spPr>
        <p:txBody>
          <a:bodyPr/>
          <a:lstStyle/>
          <a:p>
            <a:r>
              <a:rPr lang="ko-KR" altLang="en-US" dirty="0"/>
              <a:t>인터넷 </a:t>
            </a:r>
            <a:r>
              <a:rPr lang="ko-KR" altLang="en-US" dirty="0" err="1"/>
              <a:t>웹브라우져를</a:t>
            </a:r>
            <a:r>
              <a:rPr lang="ko-KR" altLang="en-US" dirty="0"/>
              <a:t> 통한 </a:t>
            </a:r>
            <a:br>
              <a:rPr lang="en-US" altLang="ko-KR" dirty="0"/>
            </a:b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1761999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linkClick r:id="rId2"/>
              </a:rPr>
              <a:t>https://asan.shinyapps.io/pkrshiny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1CA7E-7D26-C74F-91D8-5C5DF709B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40" y="2641620"/>
            <a:ext cx="4572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pkrshiny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Shiny</a:t>
            </a:r>
            <a:r>
              <a:rPr lang="ko-KR" altLang="en-US" dirty="0"/>
              <a:t>를 이용한 간편한 </a:t>
            </a:r>
            <a:r>
              <a:rPr lang="ko-KR" altLang="en-US" dirty="0" err="1"/>
              <a:t>비구획분석</a:t>
            </a:r>
            <a:endParaRPr lang="en-US" altLang="ko-KR" dirty="0"/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업로드 하여 </a:t>
            </a:r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r>
              <a:rPr lang="ko-KR" altLang="en-US" dirty="0"/>
              <a:t>의 핵심 기능을 클릭하여 수행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이 설치되어 있지 않은 </a:t>
            </a:r>
            <a:r>
              <a:rPr lang="en-US" altLang="ko-KR" dirty="0"/>
              <a:t>PC, Mac, Linux, </a:t>
            </a:r>
            <a:r>
              <a:rPr lang="ko-KR" altLang="en-US" dirty="0"/>
              <a:t>혹은 휴대폰으로도 접속 가능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err="1">
                <a:hlinkClick r:id="rId2"/>
              </a:rPr>
              <a:t>asan.shinyapps.io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pkrshiny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96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3528" y="2348880"/>
            <a:ext cx="8496944" cy="3592486"/>
            <a:chOff x="-4140968" y="5733256"/>
            <a:chExt cx="18544728" cy="784066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968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487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42443"/>
            <a:ext cx="8784976" cy="3574589"/>
            <a:chOff x="-334942" y="-487363"/>
            <a:chExt cx="19269359" cy="784066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942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730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48"/>
          <a:stretch/>
        </p:blipFill>
        <p:spPr bwMode="auto">
          <a:xfrm>
            <a:off x="382307" y="3991488"/>
            <a:ext cx="6217643" cy="282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036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4150"/>
            <a:ext cx="9860868" cy="102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95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무료 소프트웨어인 </a:t>
            </a:r>
            <a:r>
              <a:rPr lang="en-US" altLang="ko-KR" dirty="0"/>
              <a:t>R</a:t>
            </a:r>
            <a:r>
              <a:rPr lang="ko-KR" altLang="en-US" dirty="0"/>
              <a:t>과 그 패키지를 통해서 상용 소프트웨어와 동일한 결과를 얻을 수 있음</a:t>
            </a:r>
            <a:r>
              <a:rPr lang="en-US" altLang="ko-KR" dirty="0"/>
              <a:t>. ($0)</a:t>
            </a:r>
          </a:p>
          <a:p>
            <a:r>
              <a:rPr lang="en-US" altLang="ko-KR" dirty="0"/>
              <a:t>R</a:t>
            </a:r>
            <a:r>
              <a:rPr lang="ko-KR" altLang="en-US" dirty="0"/>
              <a:t>을 사용하여 이후 여러 통계 분석을 연속적으로 행할 수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(Bioequivalence, ANOVA, linear regression, </a:t>
            </a:r>
            <a:r>
              <a:rPr lang="en-US" altLang="ko-KR" dirty="0" err="1"/>
              <a:t>glm</a:t>
            </a:r>
            <a:r>
              <a:rPr lang="en-US" altLang="ko-KR" dirty="0"/>
              <a:t>, </a:t>
            </a:r>
            <a:r>
              <a:rPr lang="en-US" altLang="ko-KR" dirty="0" err="1"/>
              <a:t>nlme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자료의 오류가 있을 때 재분석을 쉽게 할 수 있고 보고서와 그림의 수정도 한번에 행할 수 있음 → </a:t>
            </a:r>
            <a:r>
              <a:rPr lang="en-US" altLang="ko-KR" dirty="0"/>
              <a:t>Continuous Integration &amp; Reproducible Research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9095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매뉴얼 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/>
              <a:t>Gitbook</a:t>
            </a:r>
            <a:r>
              <a:rPr lang="en-US" altLang="ko-KR" sz="2800" dirty="0"/>
              <a:t>: </a:t>
            </a:r>
            <a:r>
              <a:rPr lang="en-US" altLang="ko-KR" sz="2800" dirty="0">
                <a:hlinkClick r:id="rId2"/>
              </a:rPr>
              <a:t>https://</a:t>
            </a:r>
            <a:r>
              <a:rPr lang="en-US" altLang="ko-KR" sz="2800" dirty="0" err="1">
                <a:hlinkClick r:id="rId2"/>
              </a:rPr>
              <a:t>asancpt.github.io</a:t>
            </a:r>
            <a:r>
              <a:rPr lang="en-US" altLang="ko-KR" sz="2800" dirty="0">
                <a:hlinkClick r:id="rId2"/>
              </a:rPr>
              <a:t>/book-</a:t>
            </a:r>
            <a:r>
              <a:rPr lang="en-US" altLang="ko-KR" sz="2800" dirty="0" err="1">
                <a:hlinkClick r:id="rId2"/>
              </a:rPr>
              <a:t>ncar</a:t>
            </a:r>
            <a:r>
              <a:rPr lang="en-US" altLang="ko-KR" sz="2800" dirty="0">
                <a:hlinkClick r:id="rId2"/>
              </a:rPr>
              <a:t>/</a:t>
            </a:r>
            <a:r>
              <a:rPr lang="en-US" altLang="ko-KR" sz="2800" dirty="0"/>
              <a:t> </a:t>
            </a:r>
          </a:p>
          <a:p>
            <a:endParaRPr lang="ko-KR" altLang="en-US" sz="28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4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16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79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512" y="4581128"/>
            <a:ext cx="8784976" cy="2904728"/>
          </a:xfrm>
        </p:spPr>
        <p:txBody>
          <a:bodyPr>
            <a:noAutofit/>
          </a:bodyPr>
          <a:lstStyle/>
          <a:p>
            <a:pPr algn="l"/>
            <a:r>
              <a:rPr lang="en-US" altLang="ko-KR" sz="1400" b="1" dirty="0"/>
              <a:t>Reference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-Bae, Kyun-Seop. </a:t>
            </a:r>
            <a:r>
              <a:rPr lang="en-US" altLang="ko-KR" sz="1400" dirty="0" err="1"/>
              <a:t>2017a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Ncar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Report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2"/>
              </a:rPr>
              <a:t>https://CRAN.R-</a:t>
            </a:r>
            <a:r>
              <a:rPr lang="en-US" altLang="ko-KR" sz="1400" dirty="0" err="1">
                <a:hlinkClick r:id="rId2"/>
              </a:rPr>
              <a:t>project.org</a:t>
            </a:r>
            <a:r>
              <a:rPr lang="en-US" altLang="ko-KR" sz="1400" dirty="0">
                <a:hlinkClick r:id="rId2"/>
              </a:rPr>
              <a:t>/package=</a:t>
            </a:r>
            <a:r>
              <a:rPr lang="en-US" altLang="ko-KR" sz="1400" dirty="0" err="1">
                <a:hlinkClick r:id="rId2"/>
              </a:rPr>
              <a:t>ncar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Kyun-Seop. </a:t>
            </a:r>
            <a:r>
              <a:rPr lang="en-US" altLang="ko-KR" sz="1400" dirty="0" err="1"/>
              <a:t>2017b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NonCompart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Data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3"/>
              </a:rPr>
              <a:t>https://CRAN.R-</a:t>
            </a:r>
            <a:r>
              <a:rPr lang="en-US" altLang="ko-KR" sz="1400" dirty="0" err="1">
                <a:hlinkClick r:id="rId3"/>
              </a:rPr>
              <a:t>project.org</a:t>
            </a:r>
            <a:r>
              <a:rPr lang="en-US" altLang="ko-KR" sz="1400" dirty="0">
                <a:hlinkClick r:id="rId3"/>
              </a:rPr>
              <a:t>/package=</a:t>
            </a:r>
            <a:r>
              <a:rPr lang="en-US" altLang="ko-KR" sz="1400" dirty="0" err="1">
                <a:hlinkClick r:id="rId3"/>
              </a:rPr>
              <a:t>NonCompart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Kyun-Seop, and </a:t>
            </a:r>
            <a:r>
              <a:rPr lang="en-US" altLang="ko-KR" sz="1400" dirty="0" err="1"/>
              <a:t>Jee</a:t>
            </a:r>
            <a:r>
              <a:rPr lang="en-US" altLang="ko-KR" sz="1400" dirty="0"/>
              <a:t> Eun Lee. 2017. </a:t>
            </a:r>
            <a:r>
              <a:rPr lang="en-US" altLang="ko-KR" sz="1400" i="1" dirty="0" err="1"/>
              <a:t>Pkr</a:t>
            </a:r>
            <a:r>
              <a:rPr lang="en-US" altLang="ko-KR" sz="1400" i="1" dirty="0"/>
              <a:t>: Pharmacokinetics in R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4"/>
              </a:rPr>
              <a:t>https://CRAN.R-</a:t>
            </a:r>
            <a:r>
              <a:rPr lang="en-US" altLang="ko-KR" sz="1400" dirty="0" err="1">
                <a:hlinkClick r:id="rId4"/>
              </a:rPr>
              <a:t>project.org</a:t>
            </a:r>
            <a:r>
              <a:rPr lang="en-US" altLang="ko-KR" sz="1400" dirty="0">
                <a:hlinkClick r:id="rId4"/>
              </a:rPr>
              <a:t>/package=</a:t>
            </a:r>
            <a:r>
              <a:rPr lang="en-US" altLang="ko-KR" sz="1400" dirty="0" err="1">
                <a:hlinkClick r:id="rId4"/>
              </a:rPr>
              <a:t>pkr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</a:t>
            </a:r>
            <a:r>
              <a:rPr lang="en-US" altLang="ko-KR" sz="1400" dirty="0" err="1"/>
              <a:t>Gabrielsson</a:t>
            </a:r>
            <a:r>
              <a:rPr lang="en-US" altLang="ko-KR" sz="1400" dirty="0"/>
              <a:t> J, Weiner D. Pharmacokinetic and </a:t>
            </a:r>
            <a:r>
              <a:rPr lang="en-US" altLang="ko-KR" sz="1400" dirty="0" err="1"/>
              <a:t>Pharmacodynamic</a:t>
            </a:r>
            <a:r>
              <a:rPr lang="en-US" altLang="ko-KR" sz="1400" dirty="0"/>
              <a:t> Data Analysis - Concepts and Applications. 5th ed. 2016. (ISBN:9198299107).</a:t>
            </a:r>
          </a:p>
          <a:p>
            <a:pPr algn="l"/>
            <a:endParaRPr lang="ko-KR" altLang="en-US" sz="1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8068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사용후 궁금한 점이 있다면 </a:t>
            </a:r>
            <a:r>
              <a:rPr lang="en-US" altLang="ko-KR" sz="2000" dirty="0">
                <a:hlinkClick r:id="rId5"/>
              </a:rPr>
              <a:t>shan@catholic.ac.kr</a:t>
            </a:r>
            <a:r>
              <a:rPr lang="ko-KR" altLang="en-US" sz="2000" dirty="0"/>
              <a:t> 로 알려주세요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26086487-8225-C74E-AB70-A7EA38F97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22636"/>
            <a:ext cx="50673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6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비구획 분석이란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농도가 표현되어 있는 곡선에서 아무런 가정을 하지 않고 분석</a:t>
            </a:r>
            <a:endParaRPr lang="en-US" altLang="ko-KR" dirty="0"/>
          </a:p>
          <a:p>
            <a:r>
              <a:rPr lang="ko-KR" altLang="en-US" dirty="0"/>
              <a:t>최대농도 </a:t>
            </a:r>
            <a:r>
              <a:rPr lang="en-US" altLang="ko-KR" dirty="0"/>
              <a:t>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 </a:t>
            </a:r>
            <a:r>
              <a:rPr lang="ko-KR" altLang="en-US" dirty="0"/>
              <a:t>및 최대농도에 도달하는 시간 </a:t>
            </a:r>
            <a:r>
              <a:rPr lang="en-US" altLang="ko-KR" dirty="0"/>
              <a:t>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), </a:t>
            </a:r>
            <a:r>
              <a:rPr lang="ko-KR" altLang="en-US" dirty="0"/>
              <a:t>전체 시간</a:t>
            </a:r>
            <a:r>
              <a:rPr lang="en-US" altLang="ko-KR" dirty="0"/>
              <a:t>-</a:t>
            </a:r>
            <a:r>
              <a:rPr lang="ko-KR" altLang="en-US" dirty="0"/>
              <a:t>농도 곡선의 면적 </a:t>
            </a:r>
            <a:r>
              <a:rPr lang="en-US" altLang="ko-KR" dirty="0"/>
              <a:t>(Area under the time-concentration curve, AUC)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142"/>
            <a:ext cx="3653189" cy="25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비구획 분석 작업 흐름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en-US" altLang="ko-KR" dirty="0"/>
              <a:t>WNL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</a:t>
            </a:r>
            <a:endParaRPr kumimoji="1" lang="en-US" altLang="ko-KR" dirty="0"/>
          </a:p>
          <a:p>
            <a:pPr lvl="1"/>
            <a:r>
              <a:rPr kumimoji="1" lang="ko-KR" altLang="en-US" b="1" dirty="0">
                <a:solidFill>
                  <a:srgbClr val="FF0000"/>
                </a:solidFill>
              </a:rPr>
              <a:t>파일 생성 </a:t>
            </a:r>
            <a:r>
              <a:rPr kumimoji="1" lang="en-US" altLang="ko-KR" b="1" dirty="0">
                <a:solidFill>
                  <a:srgbClr val="FF0000"/>
                </a:solidFill>
              </a:rPr>
              <a:t>(WNL</a:t>
            </a:r>
            <a:r>
              <a:rPr kumimoji="1" lang="ko-KR" altLang="en-US" b="1" dirty="0">
                <a:solidFill>
                  <a:srgbClr val="FF0000"/>
                </a:solidFill>
              </a:rPr>
              <a:t>용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-US" altLang="ko-KR" dirty="0"/>
              <a:t>WNL</a:t>
            </a:r>
            <a:r>
              <a:rPr kumimoji="1" lang="ko-KR" altLang="en-US" dirty="0"/>
              <a:t>에서 비구획분석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파일 생성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통계 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통계분석</a:t>
            </a:r>
            <a:r>
              <a:rPr kumimoji="1" lang="en-US" altLang="ko-KR" dirty="0"/>
              <a:t> (R or SAS)</a:t>
            </a:r>
          </a:p>
          <a:p>
            <a:pPr lvl="1"/>
            <a:r>
              <a:rPr kumimoji="1" lang="ko-KR" altLang="en-US" dirty="0"/>
              <a:t>보고서 작성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R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비구획분석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통계 분석</a:t>
            </a:r>
            <a:r>
              <a:rPr kumimoji="1" lang="en-US" altLang="ko-KR" dirty="0"/>
              <a:t>/</a:t>
            </a:r>
            <a:r>
              <a:rPr kumimoji="1" lang="ko-KR" altLang="en-US" dirty="0"/>
              <a:t> 보고서 작성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grpSp>
        <p:nvGrpSpPr>
          <p:cNvPr id="4" name="그룹 7">
            <a:extLst>
              <a:ext uri="{FF2B5EF4-FFF2-40B4-BE49-F238E27FC236}">
                <a16:creationId xmlns:a16="http://schemas.microsoft.com/office/drawing/2014/main" id="{05646A21-5577-2646-BA40-680526B49CCA}"/>
              </a:ext>
            </a:extLst>
          </p:cNvPr>
          <p:cNvGrpSpPr/>
          <p:nvPr/>
        </p:nvGrpSpPr>
        <p:grpSpPr>
          <a:xfrm>
            <a:off x="1403648" y="4284908"/>
            <a:ext cx="7566780" cy="2462104"/>
            <a:chOff x="1403648" y="4284908"/>
            <a:chExt cx="7566780" cy="2462104"/>
          </a:xfrm>
        </p:grpSpPr>
        <p:pic>
          <p:nvPicPr>
            <p:cNvPr id="5" name="그림 3">
              <a:extLst>
                <a:ext uri="{FF2B5EF4-FFF2-40B4-BE49-F238E27FC236}">
                  <a16:creationId xmlns:a16="http://schemas.microsoft.com/office/drawing/2014/main" id="{5F67A045-2786-394B-8696-1F9422058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252" y="4284908"/>
              <a:ext cx="4378176" cy="2462104"/>
            </a:xfrm>
            <a:prstGeom prst="rect">
              <a:avLst/>
            </a:prstGeom>
          </p:spPr>
        </p:pic>
        <p:sp>
          <p:nvSpPr>
            <p:cNvPr id="6" name="텍스트 상자 4">
              <a:extLst>
                <a:ext uri="{FF2B5EF4-FFF2-40B4-BE49-F238E27FC236}">
                  <a16:creationId xmlns:a16="http://schemas.microsoft.com/office/drawing/2014/main" id="{7AC3ED93-C6F0-5243-AA44-A5B21BE8A37B}"/>
                </a:ext>
              </a:extLst>
            </p:cNvPr>
            <p:cNvSpPr txBox="1"/>
            <p:nvPr/>
          </p:nvSpPr>
          <p:spPr>
            <a:xfrm>
              <a:off x="1403648" y="6021288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임상시험 자료의 오류발견</a:t>
              </a:r>
              <a:r>
                <a:rPr kumimoji="1" lang="en-US" altLang="ko-KR" dirty="0"/>
                <a:t>!</a:t>
              </a:r>
              <a:endParaRPr kumimoji="1"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49B9AD9-9A42-E347-93D5-E02DACAAF00E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4135486" y="6093296"/>
              <a:ext cx="456766" cy="1126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</a:t>
            </a:r>
            <a:r>
              <a:rPr lang="ko-KR" altLang="en-US" dirty="0" err="1"/>
              <a:t>약동학</a:t>
            </a:r>
            <a:r>
              <a:rPr lang="ko-KR" altLang="en-US" dirty="0"/>
              <a:t> 분석을 쉽게 해 주는 프로그램</a:t>
            </a:r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b="1" dirty="0"/>
              <a:t>비용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WinNonLin</a:t>
            </a:r>
            <a:r>
              <a:rPr lang="en-US" altLang="ko-KR" dirty="0"/>
              <a:t> (~$</a:t>
            </a:r>
            <a:r>
              <a:rPr lang="en-US" altLang="ko-KR" dirty="0" err="1"/>
              <a:t>5k</a:t>
            </a:r>
            <a:r>
              <a:rPr lang="en-US" altLang="ko-KR" dirty="0"/>
              <a:t>/</a:t>
            </a:r>
            <a:r>
              <a:rPr lang="en-US" altLang="ko-KR" dirty="0" err="1"/>
              <a:t>yr</a:t>
            </a:r>
            <a:r>
              <a:rPr lang="en-US" altLang="ko-KR" dirty="0"/>
              <a:t>) </a:t>
            </a:r>
            <a:r>
              <a:rPr lang="ko-KR" altLang="en-US" dirty="0"/>
              <a:t>와 동일한 결과를 얻을 수 있음을 반복적으로 확인</a:t>
            </a:r>
            <a:endParaRPr lang="en-US" altLang="ko-KR" dirty="0"/>
          </a:p>
          <a:p>
            <a:pPr lvl="1"/>
            <a:r>
              <a:rPr lang="ko-KR" altLang="en-US" b="1" dirty="0"/>
              <a:t>시각화</a:t>
            </a:r>
            <a:r>
              <a:rPr lang="en-US" altLang="ko-KR" b="1" dirty="0"/>
              <a:t>: </a:t>
            </a:r>
            <a:r>
              <a:rPr lang="ko-KR" altLang="en-US" dirty="0"/>
              <a:t>숫자 계산 뿐만 아니라 시각화 가능</a:t>
            </a:r>
            <a:endParaRPr lang="en-US" altLang="ko-KR" dirty="0"/>
          </a:p>
          <a:p>
            <a:pPr lvl="2"/>
            <a:r>
              <a:rPr lang="ko-KR" altLang="en-US" dirty="0"/>
              <a:t>농도</a:t>
            </a:r>
            <a:r>
              <a:rPr lang="en-US" altLang="ko-KR" dirty="0"/>
              <a:t>-</a:t>
            </a:r>
            <a:r>
              <a:rPr lang="ko-KR" altLang="en-US" dirty="0"/>
              <a:t>시간 곡선</a:t>
            </a:r>
            <a:r>
              <a:rPr lang="en-US" altLang="ko-KR" dirty="0"/>
              <a:t>, </a:t>
            </a:r>
            <a:r>
              <a:rPr lang="ko-KR" altLang="en-US" dirty="0" err="1"/>
              <a:t>용량군</a:t>
            </a:r>
            <a:r>
              <a:rPr lang="ko-KR" altLang="en-US" dirty="0"/>
              <a:t> 별 </a:t>
            </a:r>
            <a:r>
              <a:rPr lang="ko-KR" altLang="en-US" dirty="0" err="1"/>
              <a:t>파라메터의</a:t>
            </a:r>
            <a:r>
              <a:rPr lang="ko-KR" altLang="en-US" dirty="0"/>
              <a:t> </a:t>
            </a:r>
            <a:r>
              <a:rPr lang="en-US" altLang="ko-KR" dirty="0"/>
              <a:t>forest plot </a:t>
            </a:r>
            <a:r>
              <a:rPr lang="ko-KR" altLang="en-US" dirty="0"/>
              <a:t>등의 유용한 그림도 쉽게 그릴 수 있습니다</a:t>
            </a:r>
            <a:r>
              <a:rPr lang="en-US" altLang="ko-KR" dirty="0"/>
              <a:t>.- </a:t>
            </a:r>
          </a:p>
          <a:p>
            <a:pPr lvl="1"/>
            <a:r>
              <a:rPr lang="ko-KR" altLang="en-US" b="1" dirty="0"/>
              <a:t>표준</a:t>
            </a:r>
            <a:r>
              <a:rPr lang="en-US" altLang="ko-KR" b="1" dirty="0"/>
              <a:t>: </a:t>
            </a:r>
            <a:r>
              <a:rPr lang="en-US" altLang="ko-KR" dirty="0"/>
              <a:t>CDISC SDTM </a:t>
            </a:r>
            <a:r>
              <a:rPr lang="ko-KR" altLang="en-US" dirty="0"/>
              <a:t>표준을 따르는 용어를 사용</a:t>
            </a:r>
            <a:endParaRPr lang="en-US" altLang="ko-KR" dirty="0"/>
          </a:p>
          <a:p>
            <a:pPr lvl="1"/>
            <a:r>
              <a:rPr lang="ko-KR" altLang="en-US" b="1" dirty="0"/>
              <a:t>속도</a:t>
            </a:r>
            <a:r>
              <a:rPr lang="en-US" altLang="ko-KR" b="1" dirty="0"/>
              <a:t>: </a:t>
            </a:r>
            <a:r>
              <a:rPr lang="en-US" altLang="ko-KR" dirty="0"/>
              <a:t>R</a:t>
            </a:r>
            <a:r>
              <a:rPr lang="ko-KR" altLang="en-US" dirty="0"/>
              <a:t>을 통한 빠른 계산</a:t>
            </a:r>
            <a:endParaRPr lang="en-US" altLang="ko-KR" dirty="0"/>
          </a:p>
          <a:p>
            <a:pPr lvl="1"/>
            <a:r>
              <a:rPr lang="ko-KR" altLang="en-US" b="1" dirty="0"/>
              <a:t>연속성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재현가능한</a:t>
            </a:r>
            <a:r>
              <a:rPr lang="ko-KR" altLang="en-US" dirty="0"/>
              <a:t> 연구</a:t>
            </a:r>
          </a:p>
        </p:txBody>
      </p:sp>
    </p:spTree>
    <p:extLst>
      <p:ext uri="{BB962C8B-B14F-4D97-AF65-F5344CB8AC3E}">
        <p14:creationId xmlns:p14="http://schemas.microsoft.com/office/powerpoint/2010/main" val="132787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cran.r-project.org</a:t>
            </a:r>
            <a:r>
              <a:rPr lang="en-US" altLang="ko-KR" dirty="0">
                <a:hlinkClick r:id="rId2"/>
              </a:rPr>
              <a:t>/package=</a:t>
            </a:r>
            <a:r>
              <a:rPr lang="en-US" altLang="ko-KR" dirty="0" err="1">
                <a:hlinkClick r:id="rId2"/>
              </a:rPr>
              <a:t>NonCompart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521671"/>
            <a:ext cx="9108504" cy="392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627784" y="3212976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1763688" y="4005064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1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에는 </a:t>
            </a:r>
            <a:r>
              <a:rPr lang="en-US" altLang="ko-KR" dirty="0"/>
              <a:t>theophylline</a:t>
            </a:r>
            <a:r>
              <a:rPr lang="ko-KR" altLang="en-US" dirty="0"/>
              <a:t>과 </a:t>
            </a:r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데이터가 내장되어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Theoph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theophylline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320mg</a:t>
            </a:r>
            <a:r>
              <a:rPr lang="en-US" altLang="ko-KR" dirty="0"/>
              <a:t> PO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0~24</a:t>
            </a:r>
            <a:r>
              <a:rPr lang="ko-KR" altLang="en-US" dirty="0"/>
              <a:t>시간 채혈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NONMEM </a:t>
            </a:r>
            <a:r>
              <a:rPr lang="ko-KR" altLang="en-US" dirty="0"/>
              <a:t>의 </a:t>
            </a:r>
            <a:r>
              <a:rPr lang="en-US" altLang="ko-KR" dirty="0"/>
              <a:t>run </a:t>
            </a:r>
            <a:r>
              <a:rPr lang="ko-KR" altLang="en-US" dirty="0"/>
              <a:t>폴더의 </a:t>
            </a:r>
            <a:r>
              <a:rPr lang="en-US" altLang="ko-KR" dirty="0"/>
              <a:t>THEOPP </a:t>
            </a:r>
            <a:r>
              <a:rPr lang="ko-KR" altLang="en-US" dirty="0"/>
              <a:t>데이터와 동일</a:t>
            </a:r>
            <a:endParaRPr lang="en-US" altLang="ko-KR" dirty="0"/>
          </a:p>
          <a:p>
            <a:r>
              <a:rPr lang="en-US" altLang="ko-KR" b="1" dirty="0" err="1"/>
              <a:t>Indometh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25mg</a:t>
            </a:r>
            <a:r>
              <a:rPr lang="en-US" altLang="ko-KR" dirty="0"/>
              <a:t> IV bolus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0~8</a:t>
            </a:r>
            <a:r>
              <a:rPr lang="ko-KR" altLang="en-US" dirty="0"/>
              <a:t>시간 채혈</a:t>
            </a:r>
            <a:r>
              <a:rPr lang="en-US" altLang="ko-KR" dirty="0"/>
              <a:t>(0, 0.25, 0.5, 0.75, 1, 1.25, 2, 3, 4, 5, 6, 8 h)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77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설치하기 </a:t>
            </a:r>
            <a:r>
              <a:rPr lang="en-US" altLang="ko-KR" dirty="0"/>
              <a:t>&amp; </a:t>
            </a:r>
            <a:r>
              <a:rPr lang="ko-KR" altLang="en-US" dirty="0"/>
              <a:t>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 </a:t>
            </a:r>
            <a:r>
              <a:rPr lang="ko-KR" altLang="en-US" dirty="0" err="1"/>
              <a:t>필요할때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8863"/>
            <a:ext cx="31051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32" y="5085184"/>
            <a:ext cx="11811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24" y="2328863"/>
            <a:ext cx="4749561" cy="413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763688" y="5630019"/>
            <a:ext cx="249853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016752" y="2825496"/>
            <a:ext cx="438912" cy="3291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7092280" y="4005064"/>
            <a:ext cx="438912" cy="35948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8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517</Words>
  <Application>Microsoft Office PowerPoint</Application>
  <PresentationFormat>On-screen Show (4:3)</PresentationFormat>
  <Paragraphs>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NanumBarunGothic UltraLight</vt:lpstr>
      <vt:lpstr>나눔고딕</vt:lpstr>
      <vt:lpstr>맑은 고딕</vt:lpstr>
      <vt:lpstr>Arial</vt:lpstr>
      <vt:lpstr>Garamond</vt:lpstr>
      <vt:lpstr>Office 테마</vt:lpstr>
      <vt:lpstr>제 5회 제약산업 종사자를 위한 워크숍 R을 사용한 비구획분석 (NCA)</vt:lpstr>
      <vt:lpstr>목적</vt:lpstr>
      <vt:lpstr>비구획 분석이란</vt:lpstr>
      <vt:lpstr>비구획 분석 작업 흐름</vt:lpstr>
      <vt:lpstr>PowerPoint Presentation</vt:lpstr>
      <vt:lpstr>NonCompart, ncar, pkr</vt:lpstr>
      <vt:lpstr>CRAN</vt:lpstr>
      <vt:lpstr>예시 자료</vt:lpstr>
      <vt:lpstr>기초 작업</vt:lpstr>
      <vt:lpstr>기본 자료</vt:lpstr>
      <vt:lpstr>NonCompart</vt:lpstr>
      <vt:lpstr>tblNCA(): 전체 대상자 비구획분석</vt:lpstr>
      <vt:lpstr>sNCA(): 한명만 비구획분석</vt:lpstr>
      <vt:lpstr>각 파라메터의 의미를 알고싶으면?</vt:lpstr>
      <vt:lpstr>ncar</vt:lpstr>
      <vt:lpstr>ncar 소개</vt:lpstr>
      <vt:lpstr>txtNCA()</vt:lpstr>
      <vt:lpstr>pdfNCA()</vt:lpstr>
      <vt:lpstr>pkr</vt:lpstr>
      <vt:lpstr>plotPK()</vt:lpstr>
      <vt:lpstr>인터넷 웹브라우져를 통한  비구획분석</vt:lpstr>
      <vt:lpstr>pkrshiny</vt:lpstr>
      <vt:lpstr>예시</vt:lpstr>
      <vt:lpstr>PowerPoint Presentation</vt:lpstr>
      <vt:lpstr>PowerPoint Presentation</vt:lpstr>
      <vt:lpstr>결론</vt:lpstr>
      <vt:lpstr>매뉴얼 책</vt:lpstr>
      <vt:lpstr>감사합니다.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 by R</dc:title>
  <dc:creator>Sungpil Han MD/PhD</dc:creator>
  <cp:lastModifiedBy>Sungpil Han</cp:lastModifiedBy>
  <cp:revision>98</cp:revision>
  <dcterms:created xsi:type="dcterms:W3CDTF">2017-11-01T08:07:39Z</dcterms:created>
  <dcterms:modified xsi:type="dcterms:W3CDTF">2019-06-13T22:38:34Z</dcterms:modified>
</cp:coreProperties>
</file>